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0" r:id="rId1"/>
  </p:sldMasterIdLst>
  <p:notesMasterIdLst>
    <p:notesMasterId r:id="rId21"/>
  </p:notesMasterIdLst>
  <p:sldIdLst>
    <p:sldId id="306" r:id="rId2"/>
    <p:sldId id="362" r:id="rId3"/>
    <p:sldId id="359" r:id="rId4"/>
    <p:sldId id="361" r:id="rId5"/>
    <p:sldId id="360" r:id="rId6"/>
    <p:sldId id="363" r:id="rId7"/>
    <p:sldId id="353" r:id="rId8"/>
    <p:sldId id="352" r:id="rId9"/>
    <p:sldId id="351" r:id="rId10"/>
    <p:sldId id="366" r:id="rId11"/>
    <p:sldId id="364" r:id="rId12"/>
    <p:sldId id="357" r:id="rId13"/>
    <p:sldId id="347" r:id="rId14"/>
    <p:sldId id="350" r:id="rId15"/>
    <p:sldId id="356" r:id="rId16"/>
    <p:sldId id="328" r:id="rId17"/>
    <p:sldId id="365" r:id="rId18"/>
    <p:sldId id="310" r:id="rId19"/>
    <p:sldId id="32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699"/>
    <a:srgbClr val="D9E1EC"/>
    <a:srgbClr val="C3D0DF"/>
    <a:srgbClr val="EED8D9"/>
    <a:srgbClr val="E1C1CB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5988344495306"/>
          <c:y val="0.25128505684141977"/>
          <c:w val="0.65816898102102972"/>
          <c:h val="0.746787695410993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825982407836558"/>
                  <c:y val="1.39319551959494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MHA</a:t>
                    </a:r>
                    <a:r>
                      <a:rPr lang="en-US" baseline="0" dirty="0" smtClean="0">
                        <a:solidFill>
                          <a:schemeClr val="accent6"/>
                        </a:solidFill>
                      </a:rPr>
                      <a:t> - Commercial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  <a:p>
                    <a:pPr algn="ctr">
                      <a:defRPr sz="1600" b="1"/>
                    </a:pPr>
                    <a:fld id="{4F479DBB-7AF5-480C-8F01-1C471666E552}" type="VALUE">
                      <a:rPr lang="en-US" sz="1600" baseline="0" smtClean="0">
                        <a:solidFill>
                          <a:schemeClr val="accent6"/>
                        </a:solidFill>
                      </a:rPr>
                      <a:pPr algn="ctr">
                        <a:defRPr sz="1600" b="1"/>
                      </a:pPr>
                      <a:t>[VALUE]</a:t>
                    </a:fld>
                    <a:r>
                      <a:rPr lang="en-US" sz="1600" baseline="0" dirty="0" smtClean="0">
                        <a:solidFill>
                          <a:schemeClr val="accent6"/>
                        </a:solidFill>
                      </a:rPr>
                      <a:t>affordable units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32448410491462"/>
                      <c:h val="0.18776415913993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086445646396591E-3"/>
                  <c:y val="8.44476120398808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chemeClr val="accent2"/>
                        </a:solidFill>
                      </a:rPr>
                      <a:t>MHA - Residential</a:t>
                    </a:r>
                  </a:p>
                  <a:p>
                    <a:pPr algn="ctr">
                      <a:defRPr sz="1600" b="1"/>
                    </a:pPr>
                    <a:fld id="{05CF2676-8C3E-4548-A45A-38CDB3F6B624}" type="VALUE">
                      <a:rPr lang="en-US" baseline="0" smtClean="0">
                        <a:solidFill>
                          <a:schemeClr val="accent2"/>
                        </a:solidFill>
                      </a:rPr>
                      <a:pPr algn="ctr">
                        <a:defRPr sz="1600" b="1"/>
                      </a:pPr>
                      <a:t>[VALUE]</a:t>
                    </a:fld>
                    <a:r>
                      <a:rPr lang="en-US" baseline="0" dirty="0" smtClean="0">
                        <a:solidFill>
                          <a:schemeClr val="accent2"/>
                        </a:solidFill>
                      </a:rPr>
                      <a:t> affordable units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26962215497771"/>
                      <c:h val="0.1810956395232831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298907198447201"/>
                  <c:y val="-1.66620226232590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Other HALA Strategies</a:t>
                    </a:r>
                    <a:endParaRPr lang="en-US" dirty="0"/>
                  </a:p>
                  <a:p>
                    <a:pPr algn="ctr">
                      <a:defRPr sz="1600" b="1"/>
                    </a:pPr>
                    <a:r>
                      <a:rPr lang="en-US" baseline="0" dirty="0"/>
                      <a:t> </a:t>
                    </a:r>
                    <a:fld id="{BBC75D61-59CD-40EC-BE9D-A4F56635B9A0}" type="VALUE">
                      <a:rPr lang="en-US" baseline="0" smtClean="0"/>
                      <a:pPr algn="ctr">
                        <a:defRPr sz="1600" b="1"/>
                      </a:pPr>
                      <a:t>[VALUE]</a:t>
                    </a:fld>
                    <a:endParaRPr lang="en-US" baseline="0" dirty="0" smtClean="0"/>
                  </a:p>
                  <a:p>
                    <a:pPr algn="ctr">
                      <a:defRPr sz="1600" b="1"/>
                    </a:pPr>
                    <a:r>
                      <a:rPr lang="en-US" baseline="0" dirty="0" smtClean="0"/>
                      <a:t>affordable units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45337735130391"/>
                      <c:h val="0.2055470531444258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 smtClean="0"/>
                      <a:t>Market-Rate Housing</a:t>
                    </a:r>
                  </a:p>
                  <a:p>
                    <a:fld id="{CDF318E6-632D-4FF1-95B5-445D4013EE01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units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Sheet1!$E$4:$E$7</c:f>
              <c:strCache>
                <c:ptCount val="4"/>
                <c:pt idx="0">
                  <c:v>AH Impact 
Mitigation Program</c:v>
                </c:pt>
                <c:pt idx="1">
                  <c:v>Mandatory Inclusionary
Housing</c:v>
                </c:pt>
                <c:pt idx="2">
                  <c:v>Affordable Units
Other HALA Strategies</c:v>
                </c:pt>
                <c:pt idx="3">
                  <c:v>Market-Rate Units</c:v>
                </c:pt>
              </c:strCache>
            </c:strRef>
          </c:cat>
          <c:val>
            <c:numRef>
              <c:f>Sheet1!$F$4:$F$7</c:f>
              <c:numCache>
                <c:formatCode>_(* #,##0_);_(* \(#,##0\);_(* "-"??_);_(@_)</c:formatCode>
                <c:ptCount val="4"/>
                <c:pt idx="0">
                  <c:v>2400</c:v>
                </c:pt>
                <c:pt idx="1">
                  <c:v>3600</c:v>
                </c:pt>
                <c:pt idx="2">
                  <c:v>14000</c:v>
                </c:pt>
                <c:pt idx="3">
                  <c:v>30000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0.6517</cdr:x>
      <cdr:y>0.27711</cdr:y>
    </cdr:from>
    <cdr:to>
      <cdr:x>0.6717</cdr:x>
      <cdr:y>0.30379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655608" y="1583266"/>
          <a:ext cx="142873" cy="15240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0.53081</cdr:x>
      <cdr:y>0.1719</cdr:y>
    </cdr:from>
    <cdr:to>
      <cdr:x>0.58993</cdr:x>
      <cdr:y>0.25192</cdr:y>
    </cdr:to>
    <cdr:cxnSp macro="">
      <cdr:nvCxnSpPr>
        <cdr:cNvPr id="8" name="Straight Connector 7"/>
        <cdr:cNvCxnSpPr/>
      </cdr:nvCxnSpPr>
      <cdr:spPr>
        <a:xfrm xmlns:a="http://schemas.openxmlformats.org/drawingml/2006/main" flipV="1">
          <a:off x="3792008" y="982133"/>
          <a:ext cx="422273" cy="45720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5F7B04F5-95E7-4F5D-ACE0-2D46BBCDC059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B264843E-15B7-4762-8464-77567EAD2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5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2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5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16E-2160-4539-A9D9-2E50CE80DBBA}" type="datetime1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2B73-6C97-45DF-8F3D-A0C57A9177C7}" type="datetime1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2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1CC-5DBE-4212-B82F-63FE91F79885}" type="datetime1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7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C89-2B85-4D01-9817-D3C348D60582}" type="datetime1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7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ECF-1C85-4EFF-A883-EAE2DC157F6A}" type="datetime1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0602-14D4-4DF7-B26F-452BB1AD3881}" type="datetime1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2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120F-77E2-46B9-A0B0-BAC615CF767E}" type="datetime1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19A4-1E8E-4D31-9D39-AFBD45B19DF2}" type="datetime1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9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720A-52F1-4BAA-9C67-B14D90D697E1}" type="datetime1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680-1C3E-4E4D-BA70-9CF60B02289F}" type="datetime1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A8F0-F5D9-4DAD-82D1-6F42BF8ECE5F}" type="datetime1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CDD9-E107-4489-B3DF-6653685F5CD9}" type="datetime1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2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304800" y="2133600"/>
            <a:ext cx="8153400" cy="1161473"/>
          </a:xfrm>
          <a:prstGeom prst="rect">
            <a:avLst/>
          </a:prstGeom>
          <a:noFill/>
          <a:ln w="12700">
            <a:noFill/>
          </a:ln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CE"/>
              </a:buClr>
              <a:buSzPct val="60000"/>
              <a:buFontTx/>
              <a:buNone/>
              <a:tabLst/>
              <a:defRPr/>
            </a:pP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murray.seattle.gov/wp-content/uploads/2015/07/HALA-cover-just-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922816"/>
            <a:ext cx="6637337" cy="57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850" y="4642009"/>
            <a:ext cx="6804818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Mandatory Housing Affordability through Commercial Development</a:t>
            </a:r>
          </a:p>
          <a:p>
            <a:pPr algn="r"/>
            <a:r>
              <a:rPr lang="en-US" dirty="0" smtClean="0"/>
              <a:t>Chris Gregorich &amp; Leslie Brinson Price, </a:t>
            </a:r>
            <a:r>
              <a:rPr lang="en-US" dirty="0"/>
              <a:t>Mayor’s </a:t>
            </a:r>
            <a:r>
              <a:rPr lang="en-US" dirty="0" smtClean="0"/>
              <a:t>Office</a:t>
            </a:r>
          </a:p>
          <a:p>
            <a:pPr algn="r"/>
            <a:r>
              <a:rPr lang="en-US" dirty="0" smtClean="0"/>
              <a:t>Brennon Staley, Dept. of Planning and Development</a:t>
            </a:r>
          </a:p>
          <a:p>
            <a:pPr algn="r"/>
            <a:r>
              <a:rPr lang="en-US" dirty="0" smtClean="0"/>
              <a:t>Lindsay Masters, Office of Housing</a:t>
            </a:r>
          </a:p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September 18, 2015</a:t>
            </a:r>
          </a:p>
          <a:p>
            <a:pPr algn="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3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31736"/>
              </p:ext>
            </p:extLst>
          </p:nvPr>
        </p:nvGraphicFramePr>
        <p:xfrm>
          <a:off x="387062" y="783783"/>
          <a:ext cx="8369876" cy="5971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5198"/>
                <a:gridCol w="1713441"/>
                <a:gridCol w="2128021"/>
                <a:gridCol w="2293216"/>
              </a:tblGrid>
              <a:tr h="41863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MHA</a:t>
                      </a:r>
                      <a:r>
                        <a:rPr lang="en-US" sz="1600" baseline="0" dirty="0" smtClean="0">
                          <a:effectLst/>
                        </a:rPr>
                        <a:t> – Commercial - </a:t>
                      </a:r>
                      <a:r>
                        <a:rPr lang="en-US" sz="1600" dirty="0" smtClean="0">
                          <a:effectLst/>
                        </a:rPr>
                        <a:t>Mitigation </a:t>
                      </a:r>
                      <a:r>
                        <a:rPr lang="en-US" sz="1600" dirty="0">
                          <a:effectLst/>
                        </a:rPr>
                        <a:t>Payment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Downtown </a:t>
                      </a:r>
                      <a:r>
                        <a:rPr lang="en-US" sz="1600" dirty="0">
                          <a:effectLst/>
                        </a:rPr>
                        <a:t>and South Lake Union Urban Centers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5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$/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</a:rPr>
                        <a:t>gsf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Zone</a:t>
                      </a:r>
                    </a:p>
                  </a:txBody>
                  <a:tcPr marL="54457" marR="5445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$/</a:t>
                      </a:r>
                      <a:r>
                        <a:rPr lang="en-US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gsf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457" marR="54457" marT="0" marB="0" anchor="ctr">
                    <a:solidFill>
                      <a:schemeClr val="accent1"/>
                    </a:solidFill>
                  </a:tcPr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DH1 zones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IDM zones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DH2/55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$14.25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IDR 45/125-240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ctr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DH2/65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$15.00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IDR 150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ctr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DH2/85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$15.25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IDR/C 125/150-240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ctr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DMC-65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$8.25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PMM-85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DMC-85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PSM 100/100-120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DMC 85/65-150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$11.75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PSM 100/100-130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DMC-125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PSM 100/120-150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DMC-160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PSM-100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DMC 240/290-400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PSM-245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$10.25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DMC 340/290-400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$12.50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PSM-85-120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$12.25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DOC1 U/450/U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$14.75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 85/65-125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DOC2 500/300-500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$14.25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 85/65-160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DRC 85-150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$13.50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 85-240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DMR/C 65/65-85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$9.75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 160/85-240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DMR/C 65/65-150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$9.75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 240/125-400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DMR/C 85/65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$17.50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SM/R 55/85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DMR/C 125/65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$17.50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SM-85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DMR/C 240/125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$14.25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SM-125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DMR/R 85/65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$14.00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IC-45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DMR/R 125/65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$16.00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IC-65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  <a:tr h="20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DMR/R 240/65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$16.00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C2-40</a:t>
                      </a:r>
                    </a:p>
                  </a:txBody>
                  <a:tcPr marL="54457" marR="544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91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46" t="8387" r="6032" b="10767"/>
          <a:stretch/>
        </p:blipFill>
        <p:spPr>
          <a:xfrm>
            <a:off x="16933" y="1854200"/>
            <a:ext cx="9127067" cy="438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667" y="957274"/>
            <a:ext cx="791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MHA – Commercial works:</a:t>
            </a:r>
          </a:p>
          <a:p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Downtown / SLU with Limited Existing Incentive Zoning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8666" y="3915833"/>
            <a:ext cx="1549400" cy="262466"/>
          </a:xfrm>
          <a:prstGeom prst="rect">
            <a:avLst/>
          </a:prstGeom>
          <a:solidFill>
            <a:srgbClr val="EE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55067" y="3259667"/>
            <a:ext cx="1735666" cy="575733"/>
          </a:xfrm>
          <a:custGeom>
            <a:avLst/>
            <a:gdLst>
              <a:gd name="connsiteX0" fmla="*/ 0 w 1625600"/>
              <a:gd name="connsiteY0" fmla="*/ 0 h 575733"/>
              <a:gd name="connsiteX1" fmla="*/ 1617133 w 1625600"/>
              <a:gd name="connsiteY1" fmla="*/ 33866 h 575733"/>
              <a:gd name="connsiteX2" fmla="*/ 1625600 w 1625600"/>
              <a:gd name="connsiteY2" fmla="*/ 567266 h 575733"/>
              <a:gd name="connsiteX3" fmla="*/ 0 w 1625600"/>
              <a:gd name="connsiteY3" fmla="*/ 575733 h 575733"/>
              <a:gd name="connsiteX4" fmla="*/ 0 w 1625600"/>
              <a:gd name="connsiteY4" fmla="*/ 0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575733">
                <a:moveTo>
                  <a:pt x="0" y="0"/>
                </a:moveTo>
                <a:lnTo>
                  <a:pt x="1617133" y="33866"/>
                </a:lnTo>
                <a:lnTo>
                  <a:pt x="1625600" y="567266"/>
                </a:lnTo>
                <a:lnTo>
                  <a:pt x="0" y="575733"/>
                </a:lnTo>
                <a:lnTo>
                  <a:pt x="0" y="0"/>
                </a:lnTo>
                <a:close/>
              </a:path>
            </a:pathLst>
          </a:custGeom>
          <a:solidFill>
            <a:srgbClr val="EE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73400" y="2514600"/>
            <a:ext cx="872067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73400" y="2345267"/>
            <a:ext cx="1388533" cy="1337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81867" y="2353734"/>
            <a:ext cx="1718733" cy="1651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60699" y="2633133"/>
            <a:ext cx="448734" cy="440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00915" y="2345268"/>
            <a:ext cx="2089152" cy="196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00915" y="2400299"/>
            <a:ext cx="2434168" cy="2260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253315" y="2400298"/>
            <a:ext cx="2662770" cy="241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79800" y="2400297"/>
            <a:ext cx="2810933" cy="2527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30116" y="2391565"/>
            <a:ext cx="2846914" cy="2614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95783" y="2428870"/>
            <a:ext cx="3009897" cy="276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36492" y="2404000"/>
            <a:ext cx="2917824" cy="270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562482" y="2457442"/>
            <a:ext cx="3075517" cy="282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52958" y="2513568"/>
            <a:ext cx="3353853" cy="3109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171018" y="2700867"/>
            <a:ext cx="3348029" cy="302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813834" y="2543222"/>
            <a:ext cx="3460215" cy="3154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528202" y="3073400"/>
            <a:ext cx="2953290" cy="2615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927464" y="3454400"/>
            <a:ext cx="2492892" cy="2174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273269" y="3754700"/>
            <a:ext cx="2153180" cy="186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677030" y="4047066"/>
            <a:ext cx="1754705" cy="1540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7022579" y="4380972"/>
            <a:ext cx="1368165" cy="1190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406229" y="4660901"/>
            <a:ext cx="1025506" cy="871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7784054" y="4976016"/>
            <a:ext cx="647429" cy="519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8107768" y="5235840"/>
            <a:ext cx="318681" cy="24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16409" y="2912534"/>
            <a:ext cx="2514082" cy="465666"/>
          </a:xfrm>
          <a:prstGeom prst="rect">
            <a:avLst/>
          </a:prstGeom>
          <a:solidFill>
            <a:srgbClr val="D9E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3843" y="3107267"/>
            <a:ext cx="2565400" cy="656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the Impact Mitigation fee is paid on all square footage in the building (hatched).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3" y="2148605"/>
            <a:ext cx="3876744" cy="4099794"/>
          </a:xfrm>
        </p:spPr>
        <p:txBody>
          <a:bodyPr>
            <a:normAutofit/>
          </a:bodyPr>
          <a:lstStyle/>
          <a:p>
            <a:r>
              <a:rPr lang="en-US" sz="2200" dirty="0"/>
              <a:t>Varies by geographic </a:t>
            </a:r>
            <a:r>
              <a:rPr lang="en-US" sz="2200" dirty="0" smtClean="0"/>
              <a:t>areas </a:t>
            </a:r>
          </a:p>
          <a:p>
            <a:pPr lvl="1"/>
            <a:r>
              <a:rPr lang="en-US" sz="2200" dirty="0"/>
              <a:t>$5/ </a:t>
            </a:r>
            <a:r>
              <a:rPr lang="en-US" sz="2200" dirty="0" err="1"/>
              <a:t>gsf</a:t>
            </a:r>
            <a:r>
              <a:rPr lang="en-US" sz="2200" dirty="0"/>
              <a:t> in low cost markets</a:t>
            </a:r>
          </a:p>
          <a:p>
            <a:pPr lvl="1"/>
            <a:r>
              <a:rPr lang="en-US" sz="2200" dirty="0"/>
              <a:t>$7/ </a:t>
            </a:r>
            <a:r>
              <a:rPr lang="en-US" sz="2200" dirty="0" err="1"/>
              <a:t>gsf</a:t>
            </a:r>
            <a:r>
              <a:rPr lang="en-US" sz="2200" dirty="0"/>
              <a:t> in medium cost markets</a:t>
            </a:r>
          </a:p>
          <a:p>
            <a:pPr lvl="1"/>
            <a:r>
              <a:rPr lang="en-US" sz="2200" dirty="0"/>
              <a:t>$8/ </a:t>
            </a:r>
            <a:r>
              <a:rPr lang="en-US" sz="2200" dirty="0" err="1"/>
              <a:t>gsf</a:t>
            </a:r>
            <a:r>
              <a:rPr lang="en-US" sz="2200" dirty="0"/>
              <a:t> in higher cost </a:t>
            </a:r>
            <a:r>
              <a:rPr lang="en-US" sz="2200" dirty="0" smtClean="0"/>
              <a:t>markets</a:t>
            </a:r>
          </a:p>
          <a:p>
            <a:pPr lvl="1"/>
            <a:r>
              <a:rPr lang="en-US" sz="2200" dirty="0" smtClean="0"/>
              <a:t>$10 / </a:t>
            </a:r>
            <a:r>
              <a:rPr lang="en-US" sz="2200" dirty="0" err="1" smtClean="0"/>
              <a:t>gsf</a:t>
            </a:r>
            <a:r>
              <a:rPr lang="en-US" sz="2200" dirty="0" smtClean="0"/>
              <a:t> in IC 85-60 </a:t>
            </a:r>
            <a:endParaRPr lang="en-US" sz="2200" dirty="0"/>
          </a:p>
          <a:p>
            <a:r>
              <a:rPr lang="en-US" sz="2200" dirty="0" smtClean="0"/>
              <a:t>Areas delineated </a:t>
            </a:r>
            <a:r>
              <a:rPr lang="en-US" sz="2200" dirty="0"/>
              <a:t>based on average rental </a:t>
            </a:r>
            <a:r>
              <a:rPr lang="en-US" sz="2200" dirty="0" smtClean="0"/>
              <a:t>rates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"/>
          <a:stretch/>
        </p:blipFill>
        <p:spPr>
          <a:xfrm>
            <a:off x="4383738" y="853557"/>
            <a:ext cx="4758330" cy="6004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723" y="962472"/>
            <a:ext cx="8122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 – Commercial</a:t>
            </a:r>
          </a:p>
          <a:p>
            <a:r>
              <a:rPr lang="en-US" sz="20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of Mitigation Amount</a:t>
            </a:r>
          </a:p>
          <a:p>
            <a:r>
              <a:rPr lang="en-US" sz="20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Downtown / SLU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3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89058"/>
          </a:xfrm>
        </p:spPr>
        <p:txBody>
          <a:bodyPr>
            <a:spAutoFit/>
          </a:bodyPr>
          <a:lstStyle/>
          <a:p>
            <a:r>
              <a:rPr lang="en-US" sz="2200" dirty="0" smtClean="0"/>
              <a:t>Applies </a:t>
            </a:r>
            <a:r>
              <a:rPr lang="en-US" sz="2200" dirty="0"/>
              <a:t>to </a:t>
            </a:r>
            <a:r>
              <a:rPr lang="en-US" sz="2200" dirty="0" smtClean="0"/>
              <a:t>developments with </a:t>
            </a:r>
            <a:r>
              <a:rPr lang="en-US" sz="2200" dirty="0"/>
              <a:t>&gt; 4,000 square feet of new chargeable floor area devoted to </a:t>
            </a:r>
            <a:r>
              <a:rPr lang="en-US" sz="2200" u="sng" dirty="0">
                <a:solidFill>
                  <a:schemeClr val="accent5"/>
                </a:solidFill>
              </a:rPr>
              <a:t>commercial </a:t>
            </a:r>
            <a:r>
              <a:rPr lang="en-US" sz="2200" u="sng" dirty="0" smtClean="0">
                <a:solidFill>
                  <a:schemeClr val="accent5"/>
                </a:solidFill>
              </a:rPr>
              <a:t>uses</a:t>
            </a:r>
            <a:endParaRPr lang="en-US" sz="2200" u="sng" dirty="0"/>
          </a:p>
          <a:p>
            <a:r>
              <a:rPr lang="en-US" sz="2200" dirty="0" smtClean="0"/>
              <a:t>Does </a:t>
            </a:r>
            <a:r>
              <a:rPr lang="en-US" sz="2200" dirty="0"/>
              <a:t>not apply to institutional </a:t>
            </a:r>
            <a:r>
              <a:rPr lang="en-US" sz="2200" dirty="0" smtClean="0"/>
              <a:t>uses, but does apply to an institution building a commercial use.</a:t>
            </a:r>
          </a:p>
          <a:p>
            <a:r>
              <a:rPr lang="en-US" sz="2200" dirty="0" smtClean="0"/>
              <a:t>Continued priority to activate the street in primarily residential buildings</a:t>
            </a:r>
          </a:p>
          <a:p>
            <a:pPr lvl="1"/>
            <a:r>
              <a:rPr lang="en-US" sz="1800" dirty="0" smtClean="0"/>
              <a:t>Exemption for first </a:t>
            </a:r>
            <a:r>
              <a:rPr lang="en-US" sz="1800" dirty="0"/>
              <a:t>4,000 sf of street-level retail </a:t>
            </a:r>
            <a:endParaRPr lang="en-US" sz="1800" dirty="0" smtClean="0"/>
          </a:p>
          <a:p>
            <a:pPr lvl="1"/>
            <a:r>
              <a:rPr lang="en-US" sz="1800" dirty="0" smtClean="0"/>
              <a:t>Exemption for all required </a:t>
            </a:r>
            <a:r>
              <a:rPr lang="en-US" sz="1800" dirty="0"/>
              <a:t>street-level retail on pedestrian designated </a:t>
            </a:r>
            <a:r>
              <a:rPr lang="en-US" sz="1800" dirty="0" smtClean="0"/>
              <a:t>streets </a:t>
            </a:r>
            <a:endParaRPr lang="en-US" sz="1800" dirty="0"/>
          </a:p>
          <a:p>
            <a:r>
              <a:rPr lang="en-US" sz="2200" dirty="0"/>
              <a:t>Does not apply to </a:t>
            </a:r>
          </a:p>
          <a:p>
            <a:pPr lvl="1"/>
            <a:r>
              <a:rPr lang="en-US" sz="1800" dirty="0"/>
              <a:t>Residential zones (LR, MR, HR, RSL, SF)</a:t>
            </a:r>
          </a:p>
          <a:p>
            <a:pPr lvl="1"/>
            <a:r>
              <a:rPr lang="en-US" sz="1800" dirty="0"/>
              <a:t>Industrial zones (IB, IG) </a:t>
            </a:r>
          </a:p>
          <a:p>
            <a:pPr lvl="1"/>
            <a:r>
              <a:rPr lang="en-US" sz="1800" dirty="0"/>
              <a:t>Master Planned Community – </a:t>
            </a:r>
            <a:r>
              <a:rPr lang="en-US" sz="1800" dirty="0" err="1"/>
              <a:t>Yesler</a:t>
            </a:r>
            <a:r>
              <a:rPr lang="en-US" sz="1800" dirty="0"/>
              <a:t> Terrace (MPC-YT) </a:t>
            </a:r>
            <a:r>
              <a:rPr lang="en-US" sz="1800" dirty="0" smtClean="0"/>
              <a:t>zone</a:t>
            </a:r>
          </a:p>
          <a:p>
            <a:pPr lvl="1"/>
            <a:r>
              <a:rPr lang="en-US" sz="1800" dirty="0" smtClean="0"/>
              <a:t>Zones where no increase in capacity is contemplated (DH1, PMM, SLU lakefront blocks)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 – Commercial</a:t>
            </a:r>
          </a:p>
          <a:p>
            <a:r>
              <a:rPr lang="en-US" sz="20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and Applicability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1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Program is </a:t>
            </a:r>
            <a:r>
              <a:rPr lang="en-US" sz="2000" dirty="0">
                <a:solidFill>
                  <a:schemeClr val="accent5"/>
                </a:solidFill>
              </a:rPr>
              <a:t>linked to providing additional development capacity </a:t>
            </a:r>
            <a:r>
              <a:rPr lang="en-US" sz="2000" dirty="0"/>
              <a:t>through zoning changes and is activated when the program (Chapter 23.58B) is specifically referred to within the provisions of a zone</a:t>
            </a:r>
          </a:p>
          <a:p>
            <a:r>
              <a:rPr lang="en-US" sz="2000" dirty="0"/>
              <a:t>Reference to 23.58B will be added when</a:t>
            </a:r>
          </a:p>
          <a:p>
            <a:pPr lvl="1"/>
            <a:r>
              <a:rPr lang="en-US" sz="1800" dirty="0">
                <a:solidFill>
                  <a:schemeClr val="accent5"/>
                </a:solidFill>
              </a:rPr>
              <a:t>Land Use Code or Land Use Map </a:t>
            </a:r>
            <a:r>
              <a:rPr lang="en-US" sz="1800" dirty="0"/>
              <a:t>amendments are made to increase commercial development capacity</a:t>
            </a:r>
          </a:p>
          <a:p>
            <a:pPr lvl="1"/>
            <a:r>
              <a:rPr lang="en-US" sz="1800" dirty="0"/>
              <a:t>Zoning changes are sought through </a:t>
            </a:r>
            <a:r>
              <a:rPr lang="en-US" sz="1800" dirty="0">
                <a:solidFill>
                  <a:schemeClr val="accent5"/>
                </a:solidFill>
              </a:rPr>
              <a:t>contract rezones</a:t>
            </a:r>
          </a:p>
          <a:p>
            <a:r>
              <a:rPr lang="en-US" sz="2000" dirty="0" smtClean="0">
                <a:solidFill>
                  <a:schemeClr val="accent5"/>
                </a:solidFill>
              </a:rPr>
              <a:t>Minor </a:t>
            </a:r>
            <a:r>
              <a:rPr lang="en-US" sz="2000" dirty="0">
                <a:solidFill>
                  <a:schemeClr val="accent5"/>
                </a:solidFill>
              </a:rPr>
              <a:t>deviations from Development Standards </a:t>
            </a:r>
            <a:r>
              <a:rPr lang="en-US" sz="2000" dirty="0"/>
              <a:t>allowed within defined limits to take advantage of new additional capacity (e.g. lot coverage, setbacks, etc</a:t>
            </a:r>
            <a:r>
              <a:rPr lang="en-US" sz="2000" dirty="0" smtClean="0"/>
              <a:t>.)</a:t>
            </a:r>
          </a:p>
          <a:p>
            <a:pPr lvl="1"/>
            <a:r>
              <a:rPr lang="en-US" sz="1800" dirty="0" smtClean="0"/>
              <a:t>Applicant </a:t>
            </a:r>
            <a:r>
              <a:rPr lang="en-US" sz="1800" dirty="0"/>
              <a:t>may apply for fee reduction if it demonstrates additional capacity is still not useable even with development standard modifications. </a:t>
            </a: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 - Commercial</a:t>
            </a:r>
          </a:p>
          <a:p>
            <a:r>
              <a:rPr lang="en-US" sz="20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Activating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8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38"/>
            <a:ext cx="7886700" cy="4798862"/>
          </a:xfrm>
        </p:spPr>
        <p:txBody>
          <a:bodyPr>
            <a:noAutofit/>
          </a:bodyPr>
          <a:lstStyle/>
          <a:p>
            <a:r>
              <a:rPr lang="en-US" sz="2200" dirty="0"/>
              <a:t>A </a:t>
            </a:r>
            <a:r>
              <a:rPr lang="en-US" sz="2200" dirty="0">
                <a:solidFill>
                  <a:schemeClr val="accent5"/>
                </a:solidFill>
              </a:rPr>
              <a:t>steady and predictable program </a:t>
            </a:r>
            <a:r>
              <a:rPr lang="en-US" sz="2200" dirty="0"/>
              <a:t>is a key component of the ‘Grand Bargain’ agreement</a:t>
            </a:r>
          </a:p>
          <a:p>
            <a:r>
              <a:rPr lang="en-US" sz="2200" dirty="0"/>
              <a:t>Initial Implementation Phase (through 2017)</a:t>
            </a:r>
          </a:p>
          <a:p>
            <a:pPr lvl="1"/>
            <a:r>
              <a:rPr lang="en-US" sz="1800" dirty="0"/>
              <a:t>May change fees in table as increases in development capacity are further refined through 2017.</a:t>
            </a:r>
          </a:p>
          <a:p>
            <a:pPr lvl="1"/>
            <a:r>
              <a:rPr lang="en-US" sz="1800" dirty="0" smtClean="0"/>
              <a:t>May </a:t>
            </a:r>
            <a:r>
              <a:rPr lang="en-US" sz="1800" dirty="0"/>
              <a:t>adjust fees should modeling of </a:t>
            </a:r>
            <a:r>
              <a:rPr lang="en-US" sz="1800" dirty="0" smtClean="0"/>
              <a:t>MHA – Commercial and Residential Programs </a:t>
            </a:r>
            <a:r>
              <a:rPr lang="en-US" sz="1800" dirty="0"/>
              <a:t>drop below shared goal of 6,000 units</a:t>
            </a:r>
          </a:p>
          <a:p>
            <a:r>
              <a:rPr lang="en-US" sz="2200" dirty="0"/>
              <a:t>Post Implementation Review </a:t>
            </a:r>
          </a:p>
          <a:p>
            <a:pPr lvl="1"/>
            <a:r>
              <a:rPr lang="en-US" sz="1800" dirty="0"/>
              <a:t>Amendments subject to a Technical Review Committee </a:t>
            </a:r>
            <a:r>
              <a:rPr lang="en-US" sz="1800" dirty="0" smtClean="0"/>
              <a:t>process and considered if:</a:t>
            </a:r>
            <a:endParaRPr lang="en-US" sz="1800" dirty="0"/>
          </a:p>
          <a:p>
            <a:pPr lvl="2"/>
            <a:r>
              <a:rPr lang="en-US" sz="1800" dirty="0" smtClean="0"/>
              <a:t>After </a:t>
            </a:r>
            <a:r>
              <a:rPr lang="en-US" sz="1800" dirty="0"/>
              <a:t>5 years, there is a failure to meet expectations of program performance</a:t>
            </a:r>
          </a:p>
          <a:p>
            <a:pPr lvl="2"/>
            <a:r>
              <a:rPr lang="en-US" sz="1800" dirty="0" smtClean="0"/>
              <a:t>Significant </a:t>
            </a:r>
            <a:r>
              <a:rPr lang="en-US" sz="1800" dirty="0"/>
              <a:t>positive or negative changes in the real estate market</a:t>
            </a:r>
          </a:p>
          <a:p>
            <a:pPr lvl="2"/>
            <a:r>
              <a:rPr lang="en-US" sz="1800" dirty="0"/>
              <a:t>Neither of above, but 10 years has passed since implementation of program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 - Commercial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5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40478"/>
              </p:ext>
            </p:extLst>
          </p:nvPr>
        </p:nvGraphicFramePr>
        <p:xfrm>
          <a:off x="2252134" y="1577954"/>
          <a:ext cx="6747933" cy="500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66"/>
                <a:gridCol w="5672667"/>
              </a:tblGrid>
              <a:tr h="611411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Legislation Schedule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1411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MHA –</a:t>
                      </a:r>
                      <a:r>
                        <a:rPr lang="en-US" baseline="0" dirty="0" smtClean="0"/>
                        <a:t> Commercial Framework Ordinance</a:t>
                      </a:r>
                      <a:endParaRPr lang="en-US" dirty="0"/>
                    </a:p>
                  </a:txBody>
                  <a:tcPr/>
                </a:tc>
              </a:tr>
              <a:tr h="349378">
                <a:tc>
                  <a:txBody>
                    <a:bodyPr/>
                    <a:lstStyle/>
                    <a:p>
                      <a:r>
                        <a:rPr lang="en-US" dirty="0" smtClean="0"/>
                        <a:t>Q1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MHA – Residential Framework Ordinance</a:t>
                      </a:r>
                    </a:p>
                  </a:txBody>
                  <a:tcPr/>
                </a:tc>
              </a:tr>
              <a:tr h="611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Q2 2016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Zoning changes in Downtown, Sout</a:t>
                      </a:r>
                      <a:r>
                        <a:rPr lang="en-US" baseline="0" dirty="0" smtClean="0"/>
                        <a:t>h Lake Union and 23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Avenue</a:t>
                      </a:r>
                    </a:p>
                  </a:txBody>
                  <a:tcPr/>
                </a:tc>
              </a:tr>
              <a:tr h="349378">
                <a:tc>
                  <a:txBody>
                    <a:bodyPr/>
                    <a:lstStyle/>
                    <a:p>
                      <a:r>
                        <a:rPr lang="en-US" dirty="0" smtClean="0"/>
                        <a:t>Q2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District</a:t>
                      </a:r>
                      <a:r>
                        <a:rPr lang="en-US" baseline="0" dirty="0" smtClean="0"/>
                        <a:t> Zoning Changes</a:t>
                      </a:r>
                      <a:endParaRPr lang="en-US" dirty="0"/>
                    </a:p>
                  </a:txBody>
                  <a:tcPr/>
                </a:tc>
              </a:tr>
              <a:tr h="611411">
                <a:tc>
                  <a:txBody>
                    <a:bodyPr/>
                    <a:lstStyle/>
                    <a:p>
                      <a:r>
                        <a:rPr lang="en-US" dirty="0" smtClean="0"/>
                        <a:t>Q3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Seattle 2035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consideration of Urban Village</a:t>
                      </a:r>
                      <a:r>
                        <a:rPr lang="en-US" baseline="0" dirty="0" smtClean="0"/>
                        <a:t> boundary changes</a:t>
                      </a:r>
                      <a:endParaRPr lang="en-US" dirty="0"/>
                    </a:p>
                  </a:txBody>
                  <a:tcPr/>
                </a:tc>
              </a:tr>
              <a:tr h="611411">
                <a:tc>
                  <a:txBody>
                    <a:bodyPr/>
                    <a:lstStyle/>
                    <a:p>
                      <a:r>
                        <a:rPr lang="en-US" dirty="0" smtClean="0"/>
                        <a:t>Q3</a:t>
                      </a:r>
                      <a:r>
                        <a:rPr lang="en-US" baseline="0" dirty="0" smtClean="0"/>
                        <a:t>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Zoning changes in</a:t>
                      </a:r>
                      <a:r>
                        <a:rPr lang="en-US" baseline="0" dirty="0" smtClean="0"/>
                        <a:t> coordination with Uptown and Rainier Beach area planning </a:t>
                      </a:r>
                      <a:endParaRPr lang="en-US" dirty="0"/>
                    </a:p>
                  </a:txBody>
                  <a:tcPr/>
                </a:tc>
              </a:tr>
              <a:tr h="1127808">
                <a:tc>
                  <a:txBody>
                    <a:bodyPr/>
                    <a:lstStyle/>
                    <a:p>
                      <a:r>
                        <a:rPr lang="en-US" dirty="0" smtClean="0"/>
                        <a:t>Q2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Zone-wide changes</a:t>
                      </a:r>
                      <a:r>
                        <a:rPr lang="en-US" baseline="0" dirty="0" smtClean="0"/>
                        <a:t> to Commercial and Neighborhood </a:t>
                      </a:r>
                      <a:r>
                        <a:rPr lang="en-US" dirty="0" smtClean="0"/>
                        <a:t>Commercial,</a:t>
                      </a:r>
                      <a:r>
                        <a:rPr lang="en-US" baseline="0" dirty="0" smtClean="0"/>
                        <a:t> Multifamily zones, and single family areas in urban villages.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889001" y="3302003"/>
            <a:ext cx="465666" cy="3005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800" y="2413001"/>
            <a:ext cx="2142067" cy="1507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Ongoing Community Outreach and Engagement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08200" y="1577954"/>
            <a:ext cx="7035800" cy="597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2" y="967090"/>
            <a:ext cx="869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 Schedule for activating Mandatory Affordable Housing </a:t>
            </a:r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sz="24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4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304800" y="2133600"/>
            <a:ext cx="8153400" cy="1161473"/>
          </a:xfrm>
          <a:prstGeom prst="rect">
            <a:avLst/>
          </a:prstGeom>
          <a:noFill/>
          <a:ln w="12700">
            <a:noFill/>
          </a:ln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CE"/>
              </a:buClr>
              <a:buSzPct val="60000"/>
              <a:buFontTx/>
              <a:buNone/>
              <a:tabLst/>
              <a:defRPr/>
            </a:pP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murray.seattle.gov/wp-content/uploads/2015/07/HALA-cover-just-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922816"/>
            <a:ext cx="6637337" cy="57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850" y="4706338"/>
            <a:ext cx="680481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Examples of Potential Zoning Changes to activate Mandatory Housing Affordability programs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8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/>
        </p:blipFill>
        <p:spPr>
          <a:xfrm>
            <a:off x="4527179" y="830946"/>
            <a:ext cx="4392231" cy="5936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669" y="957273"/>
            <a:ext cx="4084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Potential Zoning Changes </a:t>
            </a:r>
          </a:p>
          <a:p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Urban </a:t>
            </a:r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 to activate Mandatory 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Affordability Programs</a:t>
            </a:r>
            <a:endParaRPr lang="en-US" sz="16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252315" y="4921629"/>
            <a:ext cx="2139519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252315" y="5631594"/>
            <a:ext cx="1818086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213412" y="3101789"/>
            <a:ext cx="2250141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4" idx="2"/>
          </p:cNvCxnSpPr>
          <p:nvPr/>
        </p:nvCxnSpPr>
        <p:spPr>
          <a:xfrm flipH="1">
            <a:off x="4213413" y="3881719"/>
            <a:ext cx="13895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669" y="2778623"/>
            <a:ext cx="378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Lowrise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Multifamily Zoning 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ncrease amount of FAR, allowable density, or 1 extra story of height.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373" y="3684058"/>
            <a:ext cx="3325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048" y="3591724"/>
            <a:ext cx="397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Lowrise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Neighborhood Commercial Zoning 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ncrease amount of FAR and 1 extra story of height.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682" y="4690795"/>
            <a:ext cx="414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 Zoning Already Within Urban Village</a:t>
            </a: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to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Lowrise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Residential Small Lot (RSL) zoning, or Midrise (MR) depending on neighborhood context.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8967" y="5434361"/>
            <a:ext cx="425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 Zoning Within Transit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Walkshed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change to Residential Small Lot (RSL) or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Lowrise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243349" y="6320119"/>
            <a:ext cx="1791191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6089287"/>
            <a:ext cx="425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 Zoning Other Areas</a:t>
            </a: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change. </a:t>
            </a:r>
          </a:p>
        </p:txBody>
      </p:sp>
      <p:sp>
        <p:nvSpPr>
          <p:cNvPr id="32" name="Oval 31"/>
          <p:cNvSpPr/>
          <p:nvPr/>
        </p:nvSpPr>
        <p:spPr>
          <a:xfrm>
            <a:off x="6359810" y="4862712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22565" y="3042871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02913" y="3822802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34540" y="5555740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11484" y="6261202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8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2038" b="1724"/>
          <a:stretch/>
        </p:blipFill>
        <p:spPr>
          <a:xfrm>
            <a:off x="2545976" y="1066800"/>
            <a:ext cx="6464234" cy="5504329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7" idx="2"/>
          </p:cNvCxnSpPr>
          <p:nvPr/>
        </p:nvCxnSpPr>
        <p:spPr>
          <a:xfrm flipH="1" flipV="1">
            <a:off x="2444756" y="3363764"/>
            <a:ext cx="3125961" cy="84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764" y="2846969"/>
            <a:ext cx="227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Downtown Zones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ncrease allowed FAR by ~1.0, or allowed residential floor plate size by 1,000 sq. ft.  </a:t>
            </a:r>
          </a:p>
        </p:txBody>
      </p:sp>
      <p:sp>
        <p:nvSpPr>
          <p:cNvPr id="7" name="Oval 6"/>
          <p:cNvSpPr/>
          <p:nvPr/>
        </p:nvSpPr>
        <p:spPr>
          <a:xfrm>
            <a:off x="5570717" y="3313311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682" y="957273"/>
            <a:ext cx="2670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Potential Zoning Changes </a:t>
            </a:r>
          </a:p>
          <a:p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Downtown / </a:t>
            </a:r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 to 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 Mandatory Housing Affordability Programs</a:t>
            </a:r>
            <a:endParaRPr lang="en-US" sz="16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stCxn id="12" idx="2"/>
          </p:cNvCxnSpPr>
          <p:nvPr/>
        </p:nvCxnSpPr>
        <p:spPr>
          <a:xfrm flipH="1" flipV="1">
            <a:off x="2444755" y="5002306"/>
            <a:ext cx="2802812" cy="1925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682" y="4355506"/>
            <a:ext cx="2364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Constrained Zones</a:t>
            </a: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commercial capacity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Harborfront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zones, Pike Market Mixed, SLU Lakefront blocks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5247567" y="4962643"/>
            <a:ext cx="107122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9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472267" y="796918"/>
            <a:ext cx="4199466" cy="939800"/>
          </a:xfrm>
          <a:custGeom>
            <a:avLst/>
            <a:gdLst>
              <a:gd name="connsiteX0" fmla="*/ 0 w 2038349"/>
              <a:gd name="connsiteY0" fmla="*/ 101600 h 1016000"/>
              <a:gd name="connsiteX1" fmla="*/ 101600 w 2038349"/>
              <a:gd name="connsiteY1" fmla="*/ 0 h 1016000"/>
              <a:gd name="connsiteX2" fmla="*/ 1936749 w 2038349"/>
              <a:gd name="connsiteY2" fmla="*/ 0 h 1016000"/>
              <a:gd name="connsiteX3" fmla="*/ 2038349 w 2038349"/>
              <a:gd name="connsiteY3" fmla="*/ 101600 h 1016000"/>
              <a:gd name="connsiteX4" fmla="*/ 2038349 w 2038349"/>
              <a:gd name="connsiteY4" fmla="*/ 914400 h 1016000"/>
              <a:gd name="connsiteX5" fmla="*/ 1936749 w 2038349"/>
              <a:gd name="connsiteY5" fmla="*/ 1016000 h 1016000"/>
              <a:gd name="connsiteX6" fmla="*/ 101600 w 2038349"/>
              <a:gd name="connsiteY6" fmla="*/ 1016000 h 1016000"/>
              <a:gd name="connsiteX7" fmla="*/ 0 w 2038349"/>
              <a:gd name="connsiteY7" fmla="*/ 914400 h 1016000"/>
              <a:gd name="connsiteX8" fmla="*/ 0 w 2038349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49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936749" y="0"/>
                </a:lnTo>
                <a:cubicBezTo>
                  <a:pt x="1992861" y="0"/>
                  <a:pt x="2038349" y="45488"/>
                  <a:pt x="2038349" y="101600"/>
                </a:cubicBezTo>
                <a:lnTo>
                  <a:pt x="2038349" y="914400"/>
                </a:lnTo>
                <a:cubicBezTo>
                  <a:pt x="2038349" y="970512"/>
                  <a:pt x="1992861" y="1016000"/>
                  <a:pt x="1936749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338" tIns="98338" rIns="98338" bIns="9833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Grand Bargain Agreement</a:t>
            </a:r>
            <a:endParaRPr lang="en-US" sz="26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4115274" y="1771525"/>
            <a:ext cx="913453" cy="533400"/>
          </a:xfrm>
          <a:custGeom>
            <a:avLst/>
            <a:gdLst>
              <a:gd name="connsiteX0" fmla="*/ 0 w 380999"/>
              <a:gd name="connsiteY0" fmla="*/ 91440 h 457200"/>
              <a:gd name="connsiteX1" fmla="*/ 190500 w 380999"/>
              <a:gd name="connsiteY1" fmla="*/ 91440 h 457200"/>
              <a:gd name="connsiteX2" fmla="*/ 190500 w 380999"/>
              <a:gd name="connsiteY2" fmla="*/ 0 h 457200"/>
              <a:gd name="connsiteX3" fmla="*/ 380999 w 380999"/>
              <a:gd name="connsiteY3" fmla="*/ 228600 h 457200"/>
              <a:gd name="connsiteX4" fmla="*/ 190500 w 380999"/>
              <a:gd name="connsiteY4" fmla="*/ 457200 h 457200"/>
              <a:gd name="connsiteX5" fmla="*/ 190500 w 380999"/>
              <a:gd name="connsiteY5" fmla="*/ 365760 h 457200"/>
              <a:gd name="connsiteX6" fmla="*/ 0 w 380999"/>
              <a:gd name="connsiteY6" fmla="*/ 365760 h 457200"/>
              <a:gd name="connsiteX7" fmla="*/ 0 w 380999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999" h="457200">
                <a:moveTo>
                  <a:pt x="304799" y="1"/>
                </a:moveTo>
                <a:lnTo>
                  <a:pt x="304799" y="228601"/>
                </a:lnTo>
                <a:lnTo>
                  <a:pt x="380999" y="228601"/>
                </a:lnTo>
                <a:lnTo>
                  <a:pt x="190500" y="457199"/>
                </a:lnTo>
                <a:lnTo>
                  <a:pt x="0" y="228601"/>
                </a:lnTo>
                <a:lnTo>
                  <a:pt x="76200" y="228601"/>
                </a:lnTo>
                <a:lnTo>
                  <a:pt x="76200" y="1"/>
                </a:lnTo>
                <a:lnTo>
                  <a:pt x="304799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1" tIns="0" rIns="91440" bIns="11430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0" name="Freeform 19"/>
          <p:cNvSpPr/>
          <p:nvPr/>
        </p:nvSpPr>
        <p:spPr>
          <a:xfrm>
            <a:off x="2472267" y="2332314"/>
            <a:ext cx="4199466" cy="939800"/>
          </a:xfrm>
          <a:custGeom>
            <a:avLst/>
            <a:gdLst>
              <a:gd name="connsiteX0" fmla="*/ 0 w 2038349"/>
              <a:gd name="connsiteY0" fmla="*/ 101600 h 1016000"/>
              <a:gd name="connsiteX1" fmla="*/ 101600 w 2038349"/>
              <a:gd name="connsiteY1" fmla="*/ 0 h 1016000"/>
              <a:gd name="connsiteX2" fmla="*/ 1936749 w 2038349"/>
              <a:gd name="connsiteY2" fmla="*/ 0 h 1016000"/>
              <a:gd name="connsiteX3" fmla="*/ 2038349 w 2038349"/>
              <a:gd name="connsiteY3" fmla="*/ 101600 h 1016000"/>
              <a:gd name="connsiteX4" fmla="*/ 2038349 w 2038349"/>
              <a:gd name="connsiteY4" fmla="*/ 914400 h 1016000"/>
              <a:gd name="connsiteX5" fmla="*/ 1936749 w 2038349"/>
              <a:gd name="connsiteY5" fmla="*/ 1016000 h 1016000"/>
              <a:gd name="connsiteX6" fmla="*/ 101600 w 2038349"/>
              <a:gd name="connsiteY6" fmla="*/ 1016000 h 1016000"/>
              <a:gd name="connsiteX7" fmla="*/ 0 w 2038349"/>
              <a:gd name="connsiteY7" fmla="*/ 914400 h 1016000"/>
              <a:gd name="connsiteX8" fmla="*/ 0 w 2038349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49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936749" y="0"/>
                </a:lnTo>
                <a:cubicBezTo>
                  <a:pt x="1992861" y="0"/>
                  <a:pt x="2038349" y="45488"/>
                  <a:pt x="2038349" y="101600"/>
                </a:cubicBezTo>
                <a:lnTo>
                  <a:pt x="2038349" y="914400"/>
                </a:lnTo>
                <a:cubicBezTo>
                  <a:pt x="2038349" y="970512"/>
                  <a:pt x="1992861" y="1016000"/>
                  <a:pt x="1936749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338" tIns="98338" rIns="98338" bIns="9833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Mandatory Housing Affordability (MHA) Programs</a:t>
            </a:r>
            <a:endParaRPr lang="en-US" sz="2600" kern="1200" dirty="0"/>
          </a:p>
        </p:txBody>
      </p:sp>
      <p:sp>
        <p:nvSpPr>
          <p:cNvPr id="21" name="Freeform 20"/>
          <p:cNvSpPr/>
          <p:nvPr/>
        </p:nvSpPr>
        <p:spPr>
          <a:xfrm rot="2373654">
            <a:off x="3314187" y="3311510"/>
            <a:ext cx="480994" cy="533400"/>
          </a:xfrm>
          <a:custGeom>
            <a:avLst/>
            <a:gdLst>
              <a:gd name="connsiteX0" fmla="*/ 0 w 381000"/>
              <a:gd name="connsiteY0" fmla="*/ 91440 h 457200"/>
              <a:gd name="connsiteX1" fmla="*/ 190500 w 381000"/>
              <a:gd name="connsiteY1" fmla="*/ 91440 h 457200"/>
              <a:gd name="connsiteX2" fmla="*/ 190500 w 381000"/>
              <a:gd name="connsiteY2" fmla="*/ 0 h 457200"/>
              <a:gd name="connsiteX3" fmla="*/ 381000 w 381000"/>
              <a:gd name="connsiteY3" fmla="*/ 228600 h 457200"/>
              <a:gd name="connsiteX4" fmla="*/ 190500 w 381000"/>
              <a:gd name="connsiteY4" fmla="*/ 457200 h 457200"/>
              <a:gd name="connsiteX5" fmla="*/ 190500 w 381000"/>
              <a:gd name="connsiteY5" fmla="*/ 365760 h 457200"/>
              <a:gd name="connsiteX6" fmla="*/ 0 w 381000"/>
              <a:gd name="connsiteY6" fmla="*/ 365760 h 457200"/>
              <a:gd name="connsiteX7" fmla="*/ 0 w 381000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457200">
                <a:moveTo>
                  <a:pt x="304800" y="0"/>
                </a:moveTo>
                <a:lnTo>
                  <a:pt x="304800" y="228600"/>
                </a:lnTo>
                <a:lnTo>
                  <a:pt x="381000" y="228600"/>
                </a:lnTo>
                <a:lnTo>
                  <a:pt x="190500" y="45720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0"/>
                </a:lnTo>
                <a:lnTo>
                  <a:pt x="30480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1143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2" name="Freeform 21"/>
          <p:cNvSpPr/>
          <p:nvPr/>
        </p:nvSpPr>
        <p:spPr>
          <a:xfrm>
            <a:off x="185445" y="3824687"/>
            <a:ext cx="4072466" cy="550334"/>
          </a:xfrm>
          <a:custGeom>
            <a:avLst/>
            <a:gdLst>
              <a:gd name="connsiteX0" fmla="*/ 0 w 2038349"/>
              <a:gd name="connsiteY0" fmla="*/ 101600 h 1016000"/>
              <a:gd name="connsiteX1" fmla="*/ 101600 w 2038349"/>
              <a:gd name="connsiteY1" fmla="*/ 0 h 1016000"/>
              <a:gd name="connsiteX2" fmla="*/ 1936749 w 2038349"/>
              <a:gd name="connsiteY2" fmla="*/ 0 h 1016000"/>
              <a:gd name="connsiteX3" fmla="*/ 2038349 w 2038349"/>
              <a:gd name="connsiteY3" fmla="*/ 101600 h 1016000"/>
              <a:gd name="connsiteX4" fmla="*/ 2038349 w 2038349"/>
              <a:gd name="connsiteY4" fmla="*/ 914400 h 1016000"/>
              <a:gd name="connsiteX5" fmla="*/ 1936749 w 2038349"/>
              <a:gd name="connsiteY5" fmla="*/ 1016000 h 1016000"/>
              <a:gd name="connsiteX6" fmla="*/ 101600 w 2038349"/>
              <a:gd name="connsiteY6" fmla="*/ 1016000 h 1016000"/>
              <a:gd name="connsiteX7" fmla="*/ 0 w 2038349"/>
              <a:gd name="connsiteY7" fmla="*/ 914400 h 1016000"/>
              <a:gd name="connsiteX8" fmla="*/ 0 w 2038349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49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936749" y="0"/>
                </a:lnTo>
                <a:cubicBezTo>
                  <a:pt x="1992861" y="0"/>
                  <a:pt x="2038349" y="45488"/>
                  <a:pt x="2038349" y="101600"/>
                </a:cubicBezTo>
                <a:lnTo>
                  <a:pt x="2038349" y="914400"/>
                </a:lnTo>
                <a:cubicBezTo>
                  <a:pt x="2038349" y="970512"/>
                  <a:pt x="1992861" y="1016000"/>
                  <a:pt x="1936749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338" tIns="98338" rIns="98338" bIns="9833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Commercial Development</a:t>
            </a:r>
            <a:endParaRPr lang="en-US" sz="18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4831117" y="3824687"/>
            <a:ext cx="4072466" cy="550334"/>
          </a:xfrm>
          <a:custGeom>
            <a:avLst/>
            <a:gdLst>
              <a:gd name="connsiteX0" fmla="*/ 0 w 2038349"/>
              <a:gd name="connsiteY0" fmla="*/ 101600 h 1016000"/>
              <a:gd name="connsiteX1" fmla="*/ 101600 w 2038349"/>
              <a:gd name="connsiteY1" fmla="*/ 0 h 1016000"/>
              <a:gd name="connsiteX2" fmla="*/ 1936749 w 2038349"/>
              <a:gd name="connsiteY2" fmla="*/ 0 h 1016000"/>
              <a:gd name="connsiteX3" fmla="*/ 2038349 w 2038349"/>
              <a:gd name="connsiteY3" fmla="*/ 101600 h 1016000"/>
              <a:gd name="connsiteX4" fmla="*/ 2038349 w 2038349"/>
              <a:gd name="connsiteY4" fmla="*/ 914400 h 1016000"/>
              <a:gd name="connsiteX5" fmla="*/ 1936749 w 2038349"/>
              <a:gd name="connsiteY5" fmla="*/ 1016000 h 1016000"/>
              <a:gd name="connsiteX6" fmla="*/ 101600 w 2038349"/>
              <a:gd name="connsiteY6" fmla="*/ 1016000 h 1016000"/>
              <a:gd name="connsiteX7" fmla="*/ 0 w 2038349"/>
              <a:gd name="connsiteY7" fmla="*/ 914400 h 1016000"/>
              <a:gd name="connsiteX8" fmla="*/ 0 w 2038349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49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936749" y="0"/>
                </a:lnTo>
                <a:cubicBezTo>
                  <a:pt x="1992861" y="0"/>
                  <a:pt x="2038349" y="45488"/>
                  <a:pt x="2038349" y="101600"/>
                </a:cubicBezTo>
                <a:lnTo>
                  <a:pt x="2038349" y="914400"/>
                </a:lnTo>
                <a:cubicBezTo>
                  <a:pt x="2038349" y="970512"/>
                  <a:pt x="1992861" y="1016000"/>
                  <a:pt x="1936749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98338" tIns="98338" rIns="98338" bIns="9833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Residential Development</a:t>
            </a:r>
            <a:endParaRPr lang="en-US" sz="1800" kern="1200" dirty="0"/>
          </a:p>
        </p:txBody>
      </p:sp>
      <p:sp>
        <p:nvSpPr>
          <p:cNvPr id="26" name="Freeform 25"/>
          <p:cNvSpPr/>
          <p:nvPr/>
        </p:nvSpPr>
        <p:spPr>
          <a:xfrm rot="19226346" flipH="1">
            <a:off x="5321776" y="3311509"/>
            <a:ext cx="480994" cy="533400"/>
          </a:xfrm>
          <a:custGeom>
            <a:avLst/>
            <a:gdLst>
              <a:gd name="connsiteX0" fmla="*/ 0 w 381000"/>
              <a:gd name="connsiteY0" fmla="*/ 91440 h 457200"/>
              <a:gd name="connsiteX1" fmla="*/ 190500 w 381000"/>
              <a:gd name="connsiteY1" fmla="*/ 91440 h 457200"/>
              <a:gd name="connsiteX2" fmla="*/ 190500 w 381000"/>
              <a:gd name="connsiteY2" fmla="*/ 0 h 457200"/>
              <a:gd name="connsiteX3" fmla="*/ 381000 w 381000"/>
              <a:gd name="connsiteY3" fmla="*/ 228600 h 457200"/>
              <a:gd name="connsiteX4" fmla="*/ 190500 w 381000"/>
              <a:gd name="connsiteY4" fmla="*/ 457200 h 457200"/>
              <a:gd name="connsiteX5" fmla="*/ 190500 w 381000"/>
              <a:gd name="connsiteY5" fmla="*/ 365760 h 457200"/>
              <a:gd name="connsiteX6" fmla="*/ 0 w 381000"/>
              <a:gd name="connsiteY6" fmla="*/ 365760 h 457200"/>
              <a:gd name="connsiteX7" fmla="*/ 0 w 381000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457200">
                <a:moveTo>
                  <a:pt x="304800" y="0"/>
                </a:moveTo>
                <a:lnTo>
                  <a:pt x="304800" y="228600"/>
                </a:lnTo>
                <a:lnTo>
                  <a:pt x="381000" y="228600"/>
                </a:lnTo>
                <a:lnTo>
                  <a:pt x="190500" y="45720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0"/>
                </a:lnTo>
                <a:lnTo>
                  <a:pt x="30480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91440" tIns="0" rIns="91440" bIns="1143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7" name="Freeform 26"/>
          <p:cNvSpPr/>
          <p:nvPr/>
        </p:nvSpPr>
        <p:spPr>
          <a:xfrm>
            <a:off x="426909" y="4658347"/>
            <a:ext cx="3589539" cy="1042325"/>
          </a:xfrm>
          <a:custGeom>
            <a:avLst/>
            <a:gdLst>
              <a:gd name="connsiteX0" fmla="*/ 0 w 2038349"/>
              <a:gd name="connsiteY0" fmla="*/ 101600 h 1016000"/>
              <a:gd name="connsiteX1" fmla="*/ 101600 w 2038349"/>
              <a:gd name="connsiteY1" fmla="*/ 0 h 1016000"/>
              <a:gd name="connsiteX2" fmla="*/ 1936749 w 2038349"/>
              <a:gd name="connsiteY2" fmla="*/ 0 h 1016000"/>
              <a:gd name="connsiteX3" fmla="*/ 2038349 w 2038349"/>
              <a:gd name="connsiteY3" fmla="*/ 101600 h 1016000"/>
              <a:gd name="connsiteX4" fmla="*/ 2038349 w 2038349"/>
              <a:gd name="connsiteY4" fmla="*/ 914400 h 1016000"/>
              <a:gd name="connsiteX5" fmla="*/ 1936749 w 2038349"/>
              <a:gd name="connsiteY5" fmla="*/ 1016000 h 1016000"/>
              <a:gd name="connsiteX6" fmla="*/ 101600 w 2038349"/>
              <a:gd name="connsiteY6" fmla="*/ 1016000 h 1016000"/>
              <a:gd name="connsiteX7" fmla="*/ 0 w 2038349"/>
              <a:gd name="connsiteY7" fmla="*/ 914400 h 1016000"/>
              <a:gd name="connsiteX8" fmla="*/ 0 w 2038349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49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936749" y="0"/>
                </a:lnTo>
                <a:cubicBezTo>
                  <a:pt x="1992861" y="0"/>
                  <a:pt x="2038349" y="45488"/>
                  <a:pt x="2038349" y="101600"/>
                </a:cubicBezTo>
                <a:lnTo>
                  <a:pt x="2038349" y="914400"/>
                </a:lnTo>
                <a:cubicBezTo>
                  <a:pt x="2038349" y="970512"/>
                  <a:pt x="1992861" y="1016000"/>
                  <a:pt x="1936749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338" tIns="98338" rIns="98338" bIns="9833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Affordable Housing Impact Mitigation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(formerly Commercial Linkage Fee) </a:t>
            </a:r>
          </a:p>
        </p:txBody>
      </p:sp>
      <p:sp>
        <p:nvSpPr>
          <p:cNvPr id="29" name="Freeform 28"/>
          <p:cNvSpPr/>
          <p:nvPr/>
        </p:nvSpPr>
        <p:spPr>
          <a:xfrm>
            <a:off x="185445" y="5974464"/>
            <a:ext cx="4072466" cy="550334"/>
          </a:xfrm>
          <a:custGeom>
            <a:avLst/>
            <a:gdLst>
              <a:gd name="connsiteX0" fmla="*/ 0 w 2038349"/>
              <a:gd name="connsiteY0" fmla="*/ 101600 h 1016000"/>
              <a:gd name="connsiteX1" fmla="*/ 101600 w 2038349"/>
              <a:gd name="connsiteY1" fmla="*/ 0 h 1016000"/>
              <a:gd name="connsiteX2" fmla="*/ 1936749 w 2038349"/>
              <a:gd name="connsiteY2" fmla="*/ 0 h 1016000"/>
              <a:gd name="connsiteX3" fmla="*/ 2038349 w 2038349"/>
              <a:gd name="connsiteY3" fmla="*/ 101600 h 1016000"/>
              <a:gd name="connsiteX4" fmla="*/ 2038349 w 2038349"/>
              <a:gd name="connsiteY4" fmla="*/ 914400 h 1016000"/>
              <a:gd name="connsiteX5" fmla="*/ 1936749 w 2038349"/>
              <a:gd name="connsiteY5" fmla="*/ 1016000 h 1016000"/>
              <a:gd name="connsiteX6" fmla="*/ 101600 w 2038349"/>
              <a:gd name="connsiteY6" fmla="*/ 1016000 h 1016000"/>
              <a:gd name="connsiteX7" fmla="*/ 0 w 2038349"/>
              <a:gd name="connsiteY7" fmla="*/ 914400 h 1016000"/>
              <a:gd name="connsiteX8" fmla="*/ 0 w 2038349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49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936749" y="0"/>
                </a:lnTo>
                <a:cubicBezTo>
                  <a:pt x="1992861" y="0"/>
                  <a:pt x="2038349" y="45488"/>
                  <a:pt x="2038349" y="101600"/>
                </a:cubicBezTo>
                <a:lnTo>
                  <a:pt x="2038349" y="914400"/>
                </a:lnTo>
                <a:cubicBezTo>
                  <a:pt x="2038349" y="970512"/>
                  <a:pt x="1992861" y="1016000"/>
                  <a:pt x="1936749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338" tIns="98338" rIns="98338" bIns="9833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MHA - Commercial</a:t>
            </a:r>
            <a:endParaRPr lang="en-US" sz="24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072581" y="4658347"/>
            <a:ext cx="3589539" cy="1018389"/>
          </a:xfrm>
          <a:custGeom>
            <a:avLst/>
            <a:gdLst>
              <a:gd name="connsiteX0" fmla="*/ 0 w 2038349"/>
              <a:gd name="connsiteY0" fmla="*/ 101600 h 1016000"/>
              <a:gd name="connsiteX1" fmla="*/ 101600 w 2038349"/>
              <a:gd name="connsiteY1" fmla="*/ 0 h 1016000"/>
              <a:gd name="connsiteX2" fmla="*/ 1936749 w 2038349"/>
              <a:gd name="connsiteY2" fmla="*/ 0 h 1016000"/>
              <a:gd name="connsiteX3" fmla="*/ 2038349 w 2038349"/>
              <a:gd name="connsiteY3" fmla="*/ 101600 h 1016000"/>
              <a:gd name="connsiteX4" fmla="*/ 2038349 w 2038349"/>
              <a:gd name="connsiteY4" fmla="*/ 914400 h 1016000"/>
              <a:gd name="connsiteX5" fmla="*/ 1936749 w 2038349"/>
              <a:gd name="connsiteY5" fmla="*/ 1016000 h 1016000"/>
              <a:gd name="connsiteX6" fmla="*/ 101600 w 2038349"/>
              <a:gd name="connsiteY6" fmla="*/ 1016000 h 1016000"/>
              <a:gd name="connsiteX7" fmla="*/ 0 w 2038349"/>
              <a:gd name="connsiteY7" fmla="*/ 914400 h 1016000"/>
              <a:gd name="connsiteX8" fmla="*/ 0 w 2038349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49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936749" y="0"/>
                </a:lnTo>
                <a:cubicBezTo>
                  <a:pt x="1992861" y="0"/>
                  <a:pt x="2038349" y="45488"/>
                  <a:pt x="2038349" y="101600"/>
                </a:cubicBezTo>
                <a:lnTo>
                  <a:pt x="2038349" y="914400"/>
                </a:lnTo>
                <a:cubicBezTo>
                  <a:pt x="2038349" y="970512"/>
                  <a:pt x="1992861" y="1016000"/>
                  <a:pt x="1936749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98338" tIns="98338" rIns="98338" bIns="9833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Mandatory Inclusionary Housing</a:t>
            </a:r>
            <a:endParaRPr lang="en-US" sz="1800" kern="1200" dirty="0"/>
          </a:p>
        </p:txBody>
      </p:sp>
      <p:sp>
        <p:nvSpPr>
          <p:cNvPr id="32" name="Freeform 31"/>
          <p:cNvSpPr/>
          <p:nvPr/>
        </p:nvSpPr>
        <p:spPr>
          <a:xfrm>
            <a:off x="4831117" y="5977767"/>
            <a:ext cx="4072466" cy="550334"/>
          </a:xfrm>
          <a:custGeom>
            <a:avLst/>
            <a:gdLst>
              <a:gd name="connsiteX0" fmla="*/ 0 w 2038349"/>
              <a:gd name="connsiteY0" fmla="*/ 101600 h 1016000"/>
              <a:gd name="connsiteX1" fmla="*/ 101600 w 2038349"/>
              <a:gd name="connsiteY1" fmla="*/ 0 h 1016000"/>
              <a:gd name="connsiteX2" fmla="*/ 1936749 w 2038349"/>
              <a:gd name="connsiteY2" fmla="*/ 0 h 1016000"/>
              <a:gd name="connsiteX3" fmla="*/ 2038349 w 2038349"/>
              <a:gd name="connsiteY3" fmla="*/ 101600 h 1016000"/>
              <a:gd name="connsiteX4" fmla="*/ 2038349 w 2038349"/>
              <a:gd name="connsiteY4" fmla="*/ 914400 h 1016000"/>
              <a:gd name="connsiteX5" fmla="*/ 1936749 w 2038349"/>
              <a:gd name="connsiteY5" fmla="*/ 1016000 h 1016000"/>
              <a:gd name="connsiteX6" fmla="*/ 101600 w 2038349"/>
              <a:gd name="connsiteY6" fmla="*/ 1016000 h 1016000"/>
              <a:gd name="connsiteX7" fmla="*/ 0 w 2038349"/>
              <a:gd name="connsiteY7" fmla="*/ 914400 h 1016000"/>
              <a:gd name="connsiteX8" fmla="*/ 0 w 2038349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49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936749" y="0"/>
                </a:lnTo>
                <a:cubicBezTo>
                  <a:pt x="1992861" y="0"/>
                  <a:pt x="2038349" y="45488"/>
                  <a:pt x="2038349" y="101600"/>
                </a:cubicBezTo>
                <a:lnTo>
                  <a:pt x="2038349" y="914400"/>
                </a:lnTo>
                <a:cubicBezTo>
                  <a:pt x="2038349" y="970512"/>
                  <a:pt x="1992861" y="1016000"/>
                  <a:pt x="1936749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ln w="28575"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98338" tIns="98338" rIns="98338" bIns="9833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MHA - Residential</a:t>
            </a:r>
            <a:endParaRPr lang="en-US" sz="24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121173" y="4419446"/>
            <a:ext cx="201011" cy="214574"/>
          </a:xfrm>
          <a:custGeom>
            <a:avLst/>
            <a:gdLst>
              <a:gd name="connsiteX0" fmla="*/ 0 w 381000"/>
              <a:gd name="connsiteY0" fmla="*/ 91440 h 457200"/>
              <a:gd name="connsiteX1" fmla="*/ 190500 w 381000"/>
              <a:gd name="connsiteY1" fmla="*/ 91440 h 457200"/>
              <a:gd name="connsiteX2" fmla="*/ 190500 w 381000"/>
              <a:gd name="connsiteY2" fmla="*/ 0 h 457200"/>
              <a:gd name="connsiteX3" fmla="*/ 381000 w 381000"/>
              <a:gd name="connsiteY3" fmla="*/ 228600 h 457200"/>
              <a:gd name="connsiteX4" fmla="*/ 190500 w 381000"/>
              <a:gd name="connsiteY4" fmla="*/ 457200 h 457200"/>
              <a:gd name="connsiteX5" fmla="*/ 190500 w 381000"/>
              <a:gd name="connsiteY5" fmla="*/ 365760 h 457200"/>
              <a:gd name="connsiteX6" fmla="*/ 0 w 381000"/>
              <a:gd name="connsiteY6" fmla="*/ 365760 h 457200"/>
              <a:gd name="connsiteX7" fmla="*/ 0 w 381000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457200">
                <a:moveTo>
                  <a:pt x="304800" y="0"/>
                </a:moveTo>
                <a:lnTo>
                  <a:pt x="304800" y="228600"/>
                </a:lnTo>
                <a:lnTo>
                  <a:pt x="381000" y="228600"/>
                </a:lnTo>
                <a:lnTo>
                  <a:pt x="190500" y="45720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0"/>
                </a:lnTo>
                <a:lnTo>
                  <a:pt x="30480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1143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8" name="Freeform 37"/>
          <p:cNvSpPr/>
          <p:nvPr/>
        </p:nvSpPr>
        <p:spPr>
          <a:xfrm>
            <a:off x="2121173" y="5725612"/>
            <a:ext cx="201011" cy="214574"/>
          </a:xfrm>
          <a:custGeom>
            <a:avLst/>
            <a:gdLst>
              <a:gd name="connsiteX0" fmla="*/ 0 w 381000"/>
              <a:gd name="connsiteY0" fmla="*/ 91440 h 457200"/>
              <a:gd name="connsiteX1" fmla="*/ 190500 w 381000"/>
              <a:gd name="connsiteY1" fmla="*/ 91440 h 457200"/>
              <a:gd name="connsiteX2" fmla="*/ 190500 w 381000"/>
              <a:gd name="connsiteY2" fmla="*/ 0 h 457200"/>
              <a:gd name="connsiteX3" fmla="*/ 381000 w 381000"/>
              <a:gd name="connsiteY3" fmla="*/ 228600 h 457200"/>
              <a:gd name="connsiteX4" fmla="*/ 190500 w 381000"/>
              <a:gd name="connsiteY4" fmla="*/ 457200 h 457200"/>
              <a:gd name="connsiteX5" fmla="*/ 190500 w 381000"/>
              <a:gd name="connsiteY5" fmla="*/ 365760 h 457200"/>
              <a:gd name="connsiteX6" fmla="*/ 0 w 381000"/>
              <a:gd name="connsiteY6" fmla="*/ 365760 h 457200"/>
              <a:gd name="connsiteX7" fmla="*/ 0 w 381000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457200">
                <a:moveTo>
                  <a:pt x="304800" y="0"/>
                </a:moveTo>
                <a:lnTo>
                  <a:pt x="304800" y="228600"/>
                </a:lnTo>
                <a:lnTo>
                  <a:pt x="381000" y="228600"/>
                </a:lnTo>
                <a:lnTo>
                  <a:pt x="190500" y="45720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0"/>
                </a:lnTo>
                <a:lnTo>
                  <a:pt x="30480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1143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9" name="Freeform 38"/>
          <p:cNvSpPr/>
          <p:nvPr/>
        </p:nvSpPr>
        <p:spPr>
          <a:xfrm>
            <a:off x="6837717" y="4419446"/>
            <a:ext cx="201011" cy="214574"/>
          </a:xfrm>
          <a:custGeom>
            <a:avLst/>
            <a:gdLst>
              <a:gd name="connsiteX0" fmla="*/ 0 w 381000"/>
              <a:gd name="connsiteY0" fmla="*/ 91440 h 457200"/>
              <a:gd name="connsiteX1" fmla="*/ 190500 w 381000"/>
              <a:gd name="connsiteY1" fmla="*/ 91440 h 457200"/>
              <a:gd name="connsiteX2" fmla="*/ 190500 w 381000"/>
              <a:gd name="connsiteY2" fmla="*/ 0 h 457200"/>
              <a:gd name="connsiteX3" fmla="*/ 381000 w 381000"/>
              <a:gd name="connsiteY3" fmla="*/ 228600 h 457200"/>
              <a:gd name="connsiteX4" fmla="*/ 190500 w 381000"/>
              <a:gd name="connsiteY4" fmla="*/ 457200 h 457200"/>
              <a:gd name="connsiteX5" fmla="*/ 190500 w 381000"/>
              <a:gd name="connsiteY5" fmla="*/ 365760 h 457200"/>
              <a:gd name="connsiteX6" fmla="*/ 0 w 381000"/>
              <a:gd name="connsiteY6" fmla="*/ 365760 h 457200"/>
              <a:gd name="connsiteX7" fmla="*/ 0 w 381000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457200">
                <a:moveTo>
                  <a:pt x="304800" y="0"/>
                </a:moveTo>
                <a:lnTo>
                  <a:pt x="304800" y="228600"/>
                </a:lnTo>
                <a:lnTo>
                  <a:pt x="381000" y="228600"/>
                </a:lnTo>
                <a:lnTo>
                  <a:pt x="190500" y="45720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0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1143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40" name="Freeform 39"/>
          <p:cNvSpPr/>
          <p:nvPr/>
        </p:nvSpPr>
        <p:spPr>
          <a:xfrm>
            <a:off x="6806778" y="5725612"/>
            <a:ext cx="201011" cy="214574"/>
          </a:xfrm>
          <a:custGeom>
            <a:avLst/>
            <a:gdLst>
              <a:gd name="connsiteX0" fmla="*/ 0 w 381000"/>
              <a:gd name="connsiteY0" fmla="*/ 91440 h 457200"/>
              <a:gd name="connsiteX1" fmla="*/ 190500 w 381000"/>
              <a:gd name="connsiteY1" fmla="*/ 91440 h 457200"/>
              <a:gd name="connsiteX2" fmla="*/ 190500 w 381000"/>
              <a:gd name="connsiteY2" fmla="*/ 0 h 457200"/>
              <a:gd name="connsiteX3" fmla="*/ 381000 w 381000"/>
              <a:gd name="connsiteY3" fmla="*/ 228600 h 457200"/>
              <a:gd name="connsiteX4" fmla="*/ 190500 w 381000"/>
              <a:gd name="connsiteY4" fmla="*/ 457200 h 457200"/>
              <a:gd name="connsiteX5" fmla="*/ 190500 w 381000"/>
              <a:gd name="connsiteY5" fmla="*/ 365760 h 457200"/>
              <a:gd name="connsiteX6" fmla="*/ 0 w 381000"/>
              <a:gd name="connsiteY6" fmla="*/ 365760 h 457200"/>
              <a:gd name="connsiteX7" fmla="*/ 0 w 381000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457200">
                <a:moveTo>
                  <a:pt x="304800" y="0"/>
                </a:moveTo>
                <a:lnTo>
                  <a:pt x="304800" y="228600"/>
                </a:lnTo>
                <a:lnTo>
                  <a:pt x="381000" y="228600"/>
                </a:lnTo>
                <a:lnTo>
                  <a:pt x="190500" y="45720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0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1143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0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3166533" y="5859595"/>
            <a:ext cx="241170" cy="31141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37200" y="4549715"/>
            <a:ext cx="241170" cy="31141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37200" y="5859595"/>
            <a:ext cx="241170" cy="31141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70637" y="4549715"/>
            <a:ext cx="241170" cy="31141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51200" y="6288618"/>
            <a:ext cx="279400" cy="31115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48734" y="758824"/>
            <a:ext cx="8246533" cy="3064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Principles of the Agreement</a:t>
            </a:r>
          </a:p>
          <a:p>
            <a:pPr algn="ctr"/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Two </a:t>
            </a: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Mandatory </a:t>
            </a:r>
            <a:r>
              <a:rPr lang="en-US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</a:t>
            </a: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ousing </a:t>
            </a:r>
            <a:r>
              <a:rPr lang="en-US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ffordability (MHA) programs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for new development: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MHA – 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MHA – Commercial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Sets requirements based on a commitment to produce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6,000 units at 60% AMI  </a:t>
            </a:r>
            <a:r>
              <a:rPr lang="en-US" dirty="0" smtClean="0"/>
              <a:t>through both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development's contribution to affordable housing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Tie new mandatory required contributions to </a:t>
            </a:r>
            <a:r>
              <a:rPr lang="en-US" dirty="0"/>
              <a:t>increases in development </a:t>
            </a:r>
            <a:r>
              <a:rPr lang="en-US" dirty="0" smtClean="0"/>
              <a:t>capacity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Modify requirements if new development </a:t>
            </a:r>
            <a:r>
              <a:rPr lang="en-US" dirty="0"/>
              <a:t>capacity cannot be </a:t>
            </a:r>
            <a:r>
              <a:rPr lang="en-US" dirty="0" smtClean="0"/>
              <a:t>fully utilized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a stable and predictable program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862667" y="3920933"/>
            <a:ext cx="5418666" cy="635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Mandatory Inclusionary Zoning and Affordable Housing Impact Mitigation Implementation </a:t>
            </a:r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4741334" y="4870192"/>
            <a:ext cx="4319453" cy="1070503"/>
          </a:xfrm>
          <a:prstGeom prst="flowChartAlternateProcess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MHA - Residential Ordinance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(Mandatory Inclusionary Housing)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Early 2016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651001" y="6189134"/>
            <a:ext cx="6180666" cy="635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Zoning changes to activate both programs – 2016 - 2017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3</a:t>
            </a:fld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84667" y="4870192"/>
            <a:ext cx="4319453" cy="107050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MHA - Commercial Ordinance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(Affordable Housing Impact Mitigation)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Fall 2015 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3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737341"/>
              </p:ext>
            </p:extLst>
          </p:nvPr>
        </p:nvGraphicFramePr>
        <p:xfrm>
          <a:off x="388415" y="753139"/>
          <a:ext cx="7143749" cy="571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Bracket 9"/>
          <p:cNvSpPr/>
          <p:nvPr/>
        </p:nvSpPr>
        <p:spPr>
          <a:xfrm>
            <a:off x="7124702" y="2184400"/>
            <a:ext cx="465667" cy="4072468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39061" y="3941408"/>
            <a:ext cx="158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20,000 Affordable Homes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03400" y="820872"/>
            <a:ext cx="532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50,000 Homes in 10 years</a:t>
            </a:r>
            <a:endParaRPr lang="en-US" sz="3600" b="1" dirty="0"/>
          </a:p>
        </p:txBody>
      </p:sp>
      <p:sp>
        <p:nvSpPr>
          <p:cNvPr id="13" name="Left Bracket 12"/>
          <p:cNvSpPr/>
          <p:nvPr/>
        </p:nvSpPr>
        <p:spPr>
          <a:xfrm>
            <a:off x="1735667" y="2184400"/>
            <a:ext cx="550334" cy="4072468"/>
          </a:xfrm>
          <a:prstGeom prst="leftBracket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6936" y="3941408"/>
            <a:ext cx="1888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3</a:t>
            </a:r>
            <a:r>
              <a:rPr lang="en-US" sz="2400" b="1" dirty="0" smtClean="0">
                <a:solidFill>
                  <a:schemeClr val="accent5"/>
                </a:solidFill>
              </a:rPr>
              <a:t>0,000 Market-Rate Homes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6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304800" y="2133600"/>
            <a:ext cx="8153400" cy="1161473"/>
          </a:xfrm>
          <a:prstGeom prst="rect">
            <a:avLst/>
          </a:prstGeom>
          <a:noFill/>
          <a:ln w="12700">
            <a:noFill/>
          </a:ln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CE"/>
              </a:buClr>
              <a:buSzPct val="60000"/>
              <a:buFontTx/>
              <a:buNone/>
              <a:tabLst/>
              <a:defRPr/>
            </a:pP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murray.seattle.gov/wp-content/uploads/2015/07/HALA-cover-just-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922816"/>
            <a:ext cx="6637337" cy="57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850" y="4706338"/>
            <a:ext cx="680481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MHA – Commercial Program</a:t>
            </a:r>
          </a:p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Affordable Housing Impact Mitigation)</a:t>
            </a:r>
          </a:p>
          <a:p>
            <a:pPr algn="r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242735"/>
          </a:xfrm>
        </p:spPr>
        <p:txBody>
          <a:bodyPr>
            <a:spAutoFit/>
          </a:bodyPr>
          <a:lstStyle/>
          <a:p>
            <a:pPr marL="285750" indent="-285750"/>
            <a:r>
              <a:rPr lang="en-US" sz="2200" dirty="0" smtClean="0"/>
              <a:t>New </a:t>
            </a:r>
            <a:r>
              <a:rPr lang="en-US" sz="2200" dirty="0"/>
              <a:t>commercial development pays a mitigation fee by the square </a:t>
            </a:r>
            <a:r>
              <a:rPr lang="en-US" sz="2200" dirty="0" smtClean="0"/>
              <a:t>foot</a:t>
            </a:r>
            <a:endParaRPr lang="en-US" sz="2200" dirty="0"/>
          </a:p>
          <a:p>
            <a:pPr marL="285750" indent="-285750"/>
            <a:r>
              <a:rPr lang="en-US" sz="2200" dirty="0"/>
              <a:t>Affordable housing mitigation is required for the entire development not just the “base”.</a:t>
            </a:r>
          </a:p>
          <a:p>
            <a:pPr marL="285750" indent="-285750"/>
            <a:r>
              <a:rPr lang="en-US" sz="2200" dirty="0" smtClean="0"/>
              <a:t>The </a:t>
            </a:r>
            <a:r>
              <a:rPr lang="en-US" sz="2200" dirty="0"/>
              <a:t>amount of allowed commercial development is increased by about 1 Floor Area Ratio (FAR) in Downtown/SLU and about one story in other locations.</a:t>
            </a:r>
          </a:p>
          <a:p>
            <a:pPr marL="285750" indent="-285750"/>
            <a:r>
              <a:rPr lang="en-US" sz="2200" dirty="0" smtClean="0"/>
              <a:t>Payment to OH will be strategically </a:t>
            </a:r>
            <a:r>
              <a:rPr lang="en-US" sz="2200" dirty="0"/>
              <a:t>invested </a:t>
            </a:r>
            <a:r>
              <a:rPr lang="en-US" sz="2200" dirty="0" smtClean="0"/>
              <a:t>in affordable housing across </a:t>
            </a:r>
            <a:r>
              <a:rPr lang="en-US" sz="2200" dirty="0"/>
              <a:t>the city </a:t>
            </a:r>
            <a:endParaRPr lang="en-US" sz="2200" dirty="0" smtClean="0"/>
          </a:p>
          <a:p>
            <a:pPr marL="742950" lvl="1" indent="-285750"/>
            <a:r>
              <a:rPr lang="en-US" sz="1800" dirty="0" smtClean="0"/>
              <a:t>Re</a:t>
            </a:r>
            <a:r>
              <a:rPr lang="en-US" sz="1800" dirty="0"/>
              <a:t>ntal Housing ≤ 60% AMI</a:t>
            </a:r>
          </a:p>
          <a:p>
            <a:pPr marL="742950" lvl="1" indent="-285750"/>
            <a:r>
              <a:rPr lang="en-US" sz="1800" dirty="0"/>
              <a:t>Ownership housing ≤ 80% AMI</a:t>
            </a:r>
          </a:p>
          <a:p>
            <a:pPr marL="285750" lvl="1" indent="-285750">
              <a:spcBef>
                <a:spcPts val="1000"/>
              </a:spcBef>
            </a:pPr>
            <a:r>
              <a:rPr lang="en-US" sz="2200" dirty="0"/>
              <a:t>Alternative to provide onsite or offsite rental housing at ≤ 60% AMI for 50 years</a:t>
            </a:r>
          </a:p>
          <a:p>
            <a:pPr marL="285750" indent="-285750"/>
            <a:endParaRPr lang="en-US" sz="2600" dirty="0" smtClean="0"/>
          </a:p>
          <a:p>
            <a:endParaRPr lang="en-US" sz="2200" dirty="0"/>
          </a:p>
          <a:p>
            <a:r>
              <a:rPr lang="en-US" sz="2200" dirty="0" smtClean="0"/>
              <a:t>Developments are subject </a:t>
            </a:r>
            <a:r>
              <a:rPr lang="en-US" sz="2200" dirty="0"/>
              <a:t>to the </a:t>
            </a:r>
            <a:r>
              <a:rPr lang="en-US" sz="2200" dirty="0">
                <a:solidFill>
                  <a:schemeClr val="accent5"/>
                </a:solidFill>
              </a:rPr>
              <a:t>greater of </a:t>
            </a:r>
            <a:r>
              <a:rPr lang="en-US" sz="2200" dirty="0" smtClean="0">
                <a:solidFill>
                  <a:schemeClr val="accent5"/>
                </a:solidFill>
              </a:rPr>
              <a:t>Affordable Housing Impact Mitigation Program or Incentive Zoning</a:t>
            </a:r>
            <a:r>
              <a:rPr lang="en-US" sz="2200" dirty="0" smtClean="0"/>
              <a:t> requirements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Housing Affordability in Commercial Development (MHA – Commercial)</a:t>
            </a:r>
            <a:endParaRPr lang="en-US" sz="22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3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2593"/>
          <a:stretch/>
        </p:blipFill>
        <p:spPr>
          <a:xfrm>
            <a:off x="268816" y="787400"/>
            <a:ext cx="8572500" cy="6070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0133" y="787400"/>
            <a:ext cx="79586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1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0" r="3185" b="1599"/>
          <a:stretch/>
        </p:blipFill>
        <p:spPr>
          <a:xfrm>
            <a:off x="109481" y="1392267"/>
            <a:ext cx="8397169" cy="51138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70800" y="872067"/>
            <a:ext cx="79586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83351" y="4351867"/>
            <a:ext cx="1837267" cy="524934"/>
          </a:xfrm>
          <a:prstGeom prst="rect">
            <a:avLst/>
          </a:prstGeom>
          <a:solidFill>
            <a:srgbClr val="A7B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loor area or height (yellow).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1667" y="3606298"/>
            <a:ext cx="982134" cy="228601"/>
          </a:xfrm>
          <a:prstGeom prst="rect">
            <a:avLst/>
          </a:prstGeom>
          <a:solidFill>
            <a:srgbClr val="A7B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t"/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(gray).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2667" y="957274"/>
            <a:ext cx="791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MHA – Commercial works:</a:t>
            </a:r>
          </a:p>
          <a:p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</a:t>
            </a:r>
            <a:r>
              <a:rPr lang="en-US" sz="1600" b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SLU</a:t>
            </a:r>
            <a:endParaRPr lang="en-US" sz="16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Downtown / SLU fees range from </a:t>
            </a:r>
            <a:r>
              <a:rPr lang="en-US" sz="2400" dirty="0" smtClean="0">
                <a:solidFill>
                  <a:schemeClr val="accent5"/>
                </a:solidFill>
              </a:rPr>
              <a:t>$8 to $17.50 </a:t>
            </a:r>
            <a:r>
              <a:rPr lang="en-US" sz="2400" dirty="0" smtClean="0"/>
              <a:t>depending on zone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Consistent </a:t>
            </a:r>
            <a:r>
              <a:rPr lang="en-US" sz="2400" dirty="0">
                <a:solidFill>
                  <a:schemeClr val="accent5"/>
                </a:solidFill>
              </a:rPr>
              <a:t>methodology </a:t>
            </a:r>
            <a:r>
              <a:rPr lang="en-US" sz="2400" dirty="0"/>
              <a:t>across Downtown/SLU based on </a:t>
            </a:r>
            <a:r>
              <a:rPr lang="en-US" sz="2400" dirty="0" smtClean="0"/>
              <a:t>agreement for programs to produce 6,000 units at 60% AMI</a:t>
            </a:r>
            <a:endParaRPr lang="en-US" sz="2400" dirty="0"/>
          </a:p>
          <a:p>
            <a:pPr lvl="1"/>
            <a:r>
              <a:rPr lang="en-US" dirty="0"/>
              <a:t>Maintains amount of Incentive Zoning payment</a:t>
            </a:r>
          </a:p>
          <a:p>
            <a:pPr lvl="1"/>
            <a:r>
              <a:rPr lang="en-US" dirty="0"/>
              <a:t>Adds higher payment amount for new capacity added</a:t>
            </a:r>
          </a:p>
          <a:p>
            <a:pPr lvl="1"/>
            <a:r>
              <a:rPr lang="en-US" dirty="0"/>
              <a:t>Spreads payment across the square footage of the entire building</a:t>
            </a:r>
          </a:p>
          <a:p>
            <a:pPr lvl="1"/>
            <a:r>
              <a:rPr lang="en-US" dirty="0"/>
              <a:t>Minimum of $8 / </a:t>
            </a:r>
            <a:r>
              <a:rPr lang="en-US" dirty="0" smtClean="0"/>
              <a:t>gross square foot (</a:t>
            </a:r>
            <a:r>
              <a:rPr lang="en-US" dirty="0" err="1" smtClean="0"/>
              <a:t>gsf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400" dirty="0"/>
              <a:t>Results in an </a:t>
            </a:r>
            <a:r>
              <a:rPr lang="en-US" sz="2400" dirty="0">
                <a:solidFill>
                  <a:schemeClr val="accent5"/>
                </a:solidFill>
              </a:rPr>
              <a:t>overall increase </a:t>
            </a:r>
            <a:r>
              <a:rPr lang="en-US" sz="2400" dirty="0" smtClean="0"/>
              <a:t>in a development’s contribution </a:t>
            </a:r>
            <a:r>
              <a:rPr lang="en-US" sz="2400" dirty="0"/>
              <a:t>to affordable </a:t>
            </a:r>
            <a:r>
              <a:rPr lang="en-US" sz="2400" dirty="0" smtClean="0"/>
              <a:t>housing</a:t>
            </a:r>
            <a:endParaRPr lang="en-US" sz="2400" dirty="0"/>
          </a:p>
          <a:p>
            <a:r>
              <a:rPr lang="en-US" sz="2400" dirty="0"/>
              <a:t>Different mitigation amount by zone because existing IZ program differs in bonus FAR by </a:t>
            </a:r>
            <a:r>
              <a:rPr lang="en-US" sz="2400" dirty="0" smtClean="0"/>
              <a:t>zone</a:t>
            </a:r>
          </a:p>
          <a:p>
            <a:r>
              <a:rPr lang="en-US" sz="2400" dirty="0"/>
              <a:t>Developments are subject to the </a:t>
            </a:r>
            <a:r>
              <a:rPr lang="en-US" sz="2400" dirty="0">
                <a:solidFill>
                  <a:schemeClr val="accent5"/>
                </a:solidFill>
              </a:rPr>
              <a:t>greater of Affordable Housing Impact Mitigation Program or Incentive Zoning</a:t>
            </a:r>
            <a:r>
              <a:rPr lang="en-US" sz="2400" dirty="0"/>
              <a:t> </a:t>
            </a:r>
            <a:r>
              <a:rPr lang="en-US" sz="2400" dirty="0" smtClean="0"/>
              <a:t>requirements</a:t>
            </a:r>
            <a:endParaRPr lang="en-US" sz="2400" dirty="0"/>
          </a:p>
          <a:p>
            <a:r>
              <a:rPr lang="en-US" sz="2400" dirty="0"/>
              <a:t>Fee is $0 in zones where no additional development capacity will be </a:t>
            </a:r>
            <a:r>
              <a:rPr lang="en-US" sz="2400" dirty="0" smtClean="0"/>
              <a:t>granted</a:t>
            </a:r>
          </a:p>
          <a:p>
            <a:pPr lvl="1"/>
            <a:r>
              <a:rPr lang="en-US" sz="2000" dirty="0" smtClean="0"/>
              <a:t>Pike Place Market</a:t>
            </a:r>
          </a:p>
          <a:p>
            <a:pPr lvl="1"/>
            <a:r>
              <a:rPr lang="en-US" sz="2000" dirty="0" smtClean="0"/>
              <a:t>Downtown </a:t>
            </a:r>
            <a:r>
              <a:rPr lang="en-US" sz="2000" dirty="0" err="1" smtClean="0"/>
              <a:t>Harborfront</a:t>
            </a:r>
            <a:r>
              <a:rPr lang="en-US" sz="2000" dirty="0" smtClean="0"/>
              <a:t> 1 (DH-1)</a:t>
            </a:r>
          </a:p>
          <a:p>
            <a:pPr lvl="1"/>
            <a:r>
              <a:rPr lang="en-US" sz="2000" dirty="0" smtClean="0"/>
              <a:t>SLU Lakefront Blocks</a:t>
            </a:r>
          </a:p>
          <a:p>
            <a:pPr lvl="1"/>
            <a:r>
              <a:rPr lang="en-US" sz="2000" dirty="0" smtClean="0"/>
              <a:t>Master Planned Community – </a:t>
            </a:r>
            <a:r>
              <a:rPr lang="en-US" sz="2000" dirty="0" err="1" smtClean="0"/>
              <a:t>Yesler</a:t>
            </a:r>
            <a:r>
              <a:rPr lang="en-US" sz="2000" dirty="0" smtClean="0"/>
              <a:t> Terrace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 – Commercial </a:t>
            </a:r>
          </a:p>
          <a:p>
            <a:r>
              <a:rPr lang="en-US" sz="20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of Mitigation Payment – Downtown / SLU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38a3a11-3f76-4772-9f2c-5d74928ac0a5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5d5909c3-ef97-4e66-b2fa-afcbbbf8b2cd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fa82b2dd-8f0b-4d28-925d-dbd510fda892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b39697fb-4f18-4f16-8b5b-c13c3c528c11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38a3a11-3f76-4772-9f2c-5d74928ac0a5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5a486171-287a-438d-9584-f8b146e28b83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029355ec-6791-45ee-a1c8-13ed902e5f18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68c41a1b-0a44-4939-a885-218d5cbc35b5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c45c8da0-58fd-47ee-bada-0b98b53a3bdc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38a3a11-3f76-4772-9f2c-5d74928ac0a5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af0ec4be-71c2-4eb3-a278-b376317090c6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d15361f-fe35-47f8-8268-3db4fac7a5e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4397</TotalTime>
  <Words>1410</Words>
  <Application>Microsoft Office PowerPoint</Application>
  <PresentationFormat>On-screen Show (4:3)</PresentationFormat>
  <Paragraphs>287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Price</dc:creator>
  <cp:lastModifiedBy>Brand, Jesseca</cp:lastModifiedBy>
  <cp:revision>285</cp:revision>
  <cp:lastPrinted>2015-09-15T16:20:15Z</cp:lastPrinted>
  <dcterms:created xsi:type="dcterms:W3CDTF">2015-07-14T20:50:28Z</dcterms:created>
  <dcterms:modified xsi:type="dcterms:W3CDTF">2016-01-25T19:55:40Z</dcterms:modified>
</cp:coreProperties>
</file>